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70" r:id="rId2"/>
    <p:sldMasterId id="2147483682" r:id="rId3"/>
  </p:sldMasterIdLst>
  <p:notesMasterIdLst>
    <p:notesMasterId r:id="rId19"/>
  </p:notesMasterIdLst>
  <p:sldIdLst>
    <p:sldId id="256" r:id="rId4"/>
    <p:sldId id="288" r:id="rId5"/>
    <p:sldId id="304" r:id="rId6"/>
    <p:sldId id="257" r:id="rId7"/>
    <p:sldId id="302" r:id="rId8"/>
    <p:sldId id="265" r:id="rId9"/>
    <p:sldId id="297" r:id="rId10"/>
    <p:sldId id="298" r:id="rId11"/>
    <p:sldId id="299" r:id="rId12"/>
    <p:sldId id="303" r:id="rId13"/>
    <p:sldId id="300" r:id="rId14"/>
    <p:sldId id="301" r:id="rId15"/>
    <p:sldId id="267" r:id="rId16"/>
    <p:sldId id="278" r:id="rId17"/>
    <p:sldId id="296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Bitter" panose="020B0604020202020204" charset="0"/>
      <p:regular r:id="rId24"/>
      <p:bold r:id="rId25"/>
      <p:italic r:id="rId26"/>
      <p:boldItalic r:id="rId27"/>
    </p:embeddedFont>
    <p:embeddedFont>
      <p:font typeface="Bitter Thin" panose="020B060402020202020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Dancing Script" panose="020B0604020202020204" charset="0"/>
      <p:regular r:id="rId36"/>
      <p:bold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Wingdings 3" panose="05040102010807070707" pitchFamily="18" charset="2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70BA2F-8112-4EE9-9E6B-515A5F67D619}">
  <a:tblStyle styleId="{9370BA2F-8112-4EE9-9E6B-515A5F67D6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C3169A7-064E-4ED3-959F-49B9377A397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5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539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46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503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01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69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e55cd8984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e55cd8984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3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982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414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64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73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278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710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63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11008"/>
          <a:stretch/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DC31DE-0CE9-46C7-A03E-29D11192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F53A13-5495-4FBE-8B46-316C89FF6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8D87AA2-3398-4CD3-A7F9-52FC5E873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6D7223B-7D21-40B6-A3E2-44A534EB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07/12/2021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F6F9F69-753C-46DE-9158-7943BE08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94F9810-32E3-4E5A-BBB3-FB2B7D2E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7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BEE96F-7831-4F29-8A23-082C5378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D79C586-9194-4660-BC16-1F71CD5B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038E4AD-D261-46A1-9671-EC5FD76B8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3C649EE-9BB4-41A2-A080-2CD615E45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2034F8C-5ABE-4254-8BEF-892F9D732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76B3FF5-BEC9-4616-908D-9F43B83C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07/12/2021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19FD6F42-0AD6-4C8A-9CEB-9D7EAE6F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6D6406F-44A1-47AE-92AD-D04BC790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601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78DFE4-2A33-493B-AD34-6EAEE490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E3A0F22-D37B-4D61-B7E1-B1399E700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07/12/2021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A76A9ED-5F95-406D-B81D-B780A2E8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8F73F8C-40A6-48B3-A000-73076D53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131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1CAEACB-93B3-4A40-B1BC-8E241818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07/12/2021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6E3DA76-BF19-44B4-A916-FAFD079B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421E78E-6CB4-4768-9863-62B0A8B2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408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1B34A1-9314-47E9-8732-8074877C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EE0065-A1F2-4CA4-B1B0-2FB21D62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E65EEC8-2D90-413D-BB3F-1DA328582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C7457B4-E536-420F-A74F-B4B8FD89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07/12/2021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D71F579-F48C-473D-9ECF-E5B75035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65F2B4F-9591-483A-B6A0-CEB0A8AE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06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1FAC83-CF2A-438B-80A4-019DAC09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EB1B36E-6C5D-4D59-977B-8AA9D78A1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08267E6-AFE2-40A1-8438-F9C4D29A7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FC02D6E-7F73-4C4D-B7BE-71D8BFB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07/12/2021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1761352-C446-4287-819E-B9F73508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28ED762-7BB8-4691-946E-2DE92D58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37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FFE3E7-4259-499E-82F2-46A906A2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5CBAC53-AD74-4AAB-BAE1-C57E680D4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562DB30-C064-4AA4-A2F8-8C5DBFBA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07/12/2021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6C9BED6-1CC0-4E9A-8BAB-B81E8E56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2F60B6-8ABE-4E3D-B25B-938AFF7C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6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2AC1DD8-67C8-4C5F-865E-175C3164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30F8141-BF25-4E94-B11C-9B154048F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3FC940-09FE-40D2-92D9-D8275A8F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07/12/2021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6307323-115B-40CC-8409-D4CFEF5A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FB4318-ACCC-4CF8-933C-56395244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21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926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7859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t="11008"/>
          <a:stretch/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6941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9377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149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2279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1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987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04831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4222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5499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sz="9150" kern="1200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buClrTx/>
              <a:buFontTx/>
              <a:buNone/>
            </a:pPr>
            <a:r>
              <a:rPr lang="en-US" sz="9150" kern="1200" dirty="0">
                <a:solidFill>
                  <a:srgbClr val="1E5155">
                    <a:lumMod val="40000"/>
                    <a:lumOff val="6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782724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✘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✗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52297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9397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084790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491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5FB85-14EA-4CC6-AF32-B9B739AE1896}" type="datetimeFigureOut">
              <a:rPr lang="en-US" smtClean="0">
                <a:solidFill>
                  <a:prstClr val="white">
                    <a:tint val="75000"/>
                    <a:alpha val="60000"/>
                  </a:prstClr>
                </a:solidFill>
              </a:rPr>
              <a:pPr/>
              <a:t>12/7/2021</a:t>
            </a:fld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  <a:alpha val="6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>
                <a:solidFill>
                  <a:srgbClr val="FFFFFF"/>
                </a:solidFill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4092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651728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D58751-57E7-4342-A293-FB1C0871E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DF4A758-783A-4581-93AB-FDCB168D5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D30192-3C4F-41EC-BFB4-638AC440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07/12/2021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716724C-E888-4718-92A2-429C4D0F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320D322-C310-46E4-AE35-E4DDC7CE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9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FC9CB9-F228-42E5-9BD4-1DA30361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A21F7-E016-46BE-B2DA-1BC1784B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54CBFB4-7D59-4F93-B496-5002D316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07/12/2021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599D20B-9D8B-44CB-9C78-CAE805C3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150EE0-5BE4-4844-80A4-BD674E11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7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C7CFC3-9F11-499D-865E-58CB1E97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22D3F46-8753-46D2-8064-D68E0CD5E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9B15479-E0B4-4C6C-8348-4F2E5085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07/12/2021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8659B87-D29C-4109-B4BB-A810F076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2E906E-B791-45F3-981C-4ACC58D1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vi-V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736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✘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✗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12B324C-33AE-4B68-9999-2BD93EFB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E0E7F45-9FE3-4757-A604-BDEDD4CC9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922DB14-05C4-4539-98C7-539B3DA4C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97A57DDE-C367-4F67-809F-E5AE2397FE42}" type="datetimeFigureOut">
              <a:rPr lang="vi-VN" kern="1200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+mn-ea"/>
                <a:cs typeface="+mn-cs"/>
              </a:rPr>
              <a:pPr>
                <a:buClrTx/>
                <a:buFontTx/>
                <a:buNone/>
              </a:pPr>
              <a:t>07/12/2021</a:t>
            </a:fld>
            <a:endParaRPr lang="vi-VN" kern="120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5FAFC6E-7B95-40B9-A36B-F670F95D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endParaRPr lang="vi-VN" kern="120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A1E19C-DC06-4610-9710-3D3A599B3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4040F63C-40B4-4467-B488-D6179A35F8F9}" type="slidenum">
              <a:rPr lang="vi-VN" kern="1200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ea typeface="+mn-ea"/>
                <a:cs typeface="+mn-cs"/>
              </a:rPr>
              <a:pPr>
                <a:buClrTx/>
                <a:buFontTx/>
                <a:buNone/>
              </a:pPr>
              <a:t>‹#›</a:t>
            </a:fld>
            <a:endParaRPr lang="vi-VN" kern="1200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541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fld id="{48A87A34-81AB-432B-8DAE-1953F412C126}" type="datetimeFigureOut">
              <a:rPr lang="en-US" kern="1200" smtClean="0">
                <a:solidFill>
                  <a:prstClr val="white">
                    <a:tint val="75000"/>
                    <a:alpha val="60000"/>
                  </a:prstClr>
                </a:solidFill>
                <a:latin typeface="Century Gothic" panose="020B0502020202020204"/>
                <a:ea typeface="+mn-ea"/>
                <a:cs typeface="+mn-cs"/>
              </a:rPr>
              <a:pPr>
                <a:buClrTx/>
                <a:buFontTx/>
                <a:buNone/>
              </a:pPr>
              <a:t>12/7/2021</a:t>
            </a:fld>
            <a:endParaRPr lang="en-US" kern="1200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buClrTx/>
              <a:buFontTx/>
              <a:buNone/>
            </a:pPr>
            <a:endParaRPr lang="en-US" kern="1200" dirty="0">
              <a:solidFill>
                <a:prstClr val="white">
                  <a:tint val="75000"/>
                  <a:alpha val="60000"/>
                </a:prstClr>
              </a:solidFill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>
                <a:solidFill>
                  <a:srgbClr val="FFFFFF"/>
                </a:solidFill>
                <a:latin typeface="Century Gothic" panose="020B0502020202020204"/>
                <a:ea typeface="+mn-ea"/>
                <a:cs typeface="+mn-cs"/>
              </a:rPr>
              <a:pPr/>
              <a:t>‹#›</a:t>
            </a:fld>
            <a:endParaRPr lang="en">
              <a:solidFill>
                <a:srgbClr val="FFFFFF"/>
              </a:solidFill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993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T040141@actvn.edu.v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smtClean="0">
                <a:latin typeface="+mn-lt"/>
              </a:rPr>
              <a:t>Tên Project : Quản lý quán net</a:t>
            </a:r>
            <a:endParaRPr sz="4000">
              <a:latin typeface="+mn-lt"/>
            </a:endParaRPr>
          </a:p>
        </p:txBody>
      </p:sp>
      <p:pic>
        <p:nvPicPr>
          <p:cNvPr id="53" name="Google Shape;5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6303575" y="3995171"/>
            <a:ext cx="555979" cy="58541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45" y="3230002"/>
            <a:ext cx="1178766" cy="1174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731" y="657842"/>
            <a:ext cx="1302527" cy="15064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07397" y="210514"/>
            <a:ext cx="12630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( quán nét Animals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ctrTitle"/>
          </p:nvPr>
        </p:nvSpPr>
        <p:spPr>
          <a:xfrm>
            <a:off x="2589298" y="1404849"/>
            <a:ext cx="3860100" cy="14191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solidFill>
                  <a:schemeClr val="accent2"/>
                </a:solidFill>
              </a:rPr>
              <a:t>2</a:t>
            </a:r>
            <a:r>
              <a:rPr lang="en" smtClean="0">
                <a:solidFill>
                  <a:schemeClr val="accent2"/>
                </a:solidFill>
              </a:rPr>
              <a:t>.</a:t>
            </a:r>
            <a:r>
              <a:rPr lang="en">
                <a:solidFill>
                  <a:schemeClr val="accent2"/>
                </a:solidFill>
              </a:rPr>
              <a:t/>
            </a:r>
            <a:br>
              <a:rPr lang="en">
                <a:solidFill>
                  <a:schemeClr val="accent2"/>
                </a:solidFill>
              </a:rPr>
            </a:br>
            <a:r>
              <a:rPr lang="en-US" sz="2800" b="1" smtClean="0">
                <a:latin typeface="+mn-lt"/>
              </a:rPr>
              <a:t>Quản </a:t>
            </a:r>
            <a:r>
              <a:rPr lang="en-US" sz="2800" b="1">
                <a:latin typeface="+mn-lt"/>
              </a:rPr>
              <a:t>lý dành cho </a:t>
            </a:r>
            <a:r>
              <a:rPr lang="en-US" sz="2800" b="1" smtClean="0">
                <a:latin typeface="+mn-lt"/>
              </a:rPr>
              <a:t>người chơi</a:t>
            </a:r>
            <a:endParaRPr lang="en-US" sz="2800" b="1">
              <a:latin typeface="+mn-lt"/>
            </a:endParaRPr>
          </a:p>
        </p:txBody>
      </p:sp>
      <p:sp>
        <p:nvSpPr>
          <p:cNvPr id="361" name="Google Shape;361;p36"/>
          <p:cNvSpPr txBox="1">
            <a:spLocks noGrp="1"/>
          </p:cNvSpPr>
          <p:nvPr>
            <p:ph type="subTitle" idx="1"/>
          </p:nvPr>
        </p:nvSpPr>
        <p:spPr>
          <a:xfrm>
            <a:off x="2655081" y="2904104"/>
            <a:ext cx="3860100" cy="12449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mtClean="0"/>
              <a:t>Màn hình hiển thị trên máy của người chơi (tên máy, money, time)</a:t>
            </a:r>
            <a:endParaRPr/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>
            <a:off x="6322004" y="4070106"/>
            <a:ext cx="517411" cy="53795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66" y="3190533"/>
            <a:ext cx="1199577" cy="1163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709" y="592058"/>
            <a:ext cx="1354290" cy="16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">
            <a:off x="1350414" y="1079029"/>
            <a:ext cx="808601" cy="25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6839532" y="2866021"/>
            <a:ext cx="548712" cy="55415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82475"/>
            <a:ext cx="5364480" cy="552300"/>
          </a:xfrm>
        </p:spPr>
        <p:txBody>
          <a:bodyPr/>
          <a:lstStyle/>
          <a:p>
            <a:r>
              <a:rPr lang="en-US" sz="2600" b="1">
                <a:latin typeface="+mn-lt"/>
              </a:rPr>
              <a:t>2</a:t>
            </a:r>
            <a:r>
              <a:rPr lang="en-US" sz="2600" b="1" smtClean="0">
                <a:latin typeface="+mn-lt"/>
              </a:rPr>
              <a:t>.Quản lý dành cho người chơi </a:t>
            </a:r>
            <a:endParaRPr lang="en-US" sz="2600" b="1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6012" y="1208712"/>
            <a:ext cx="2512955" cy="342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8891" y="1482649"/>
            <a:ext cx="5657439" cy="255454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Click vào người chơi ở màn hình home : </a:t>
            </a:r>
          </a:p>
          <a:p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Để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đăng nhập vào tài khoản dành cho người chơi: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nhập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tên đăng nhập và mật khẩu đã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tạo. </a:t>
            </a:r>
          </a:p>
          <a:p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-&gt; hiện ra màn hình hiển thị các thông tin kèm 1 số chức năng cho người chơi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">
            <a:off x="1350414" y="1079029"/>
            <a:ext cx="808601" cy="25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6839532" y="2866021"/>
            <a:ext cx="548712" cy="55415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82475"/>
            <a:ext cx="5364480" cy="552300"/>
          </a:xfrm>
        </p:spPr>
        <p:txBody>
          <a:bodyPr/>
          <a:lstStyle/>
          <a:p>
            <a:r>
              <a:rPr lang="en-US" sz="2600" b="1">
                <a:latin typeface="+mn-lt"/>
              </a:rPr>
              <a:t>2</a:t>
            </a:r>
            <a:r>
              <a:rPr lang="en-US" sz="2600" b="1" smtClean="0">
                <a:latin typeface="+mn-lt"/>
              </a:rPr>
              <a:t>.Quản lý dành cho người chơi </a:t>
            </a:r>
            <a:endParaRPr lang="en-US" sz="2600" b="1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6012" y="1208712"/>
            <a:ext cx="2512955" cy="342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7636" y="1208712"/>
            <a:ext cx="5578265" cy="29854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smtClean="0"/>
              <a:t>- Hiển thị: </a:t>
            </a:r>
          </a:p>
          <a:p>
            <a:r>
              <a:rPr lang="en-US" sz="2000" smtClean="0"/>
              <a:t>  </a:t>
            </a:r>
            <a:r>
              <a:rPr lang="en-US" sz="1600" smtClean="0"/>
              <a:t>+) </a:t>
            </a:r>
            <a:r>
              <a:rPr lang="en-US" sz="1600"/>
              <a:t>tên </a:t>
            </a:r>
            <a:r>
              <a:rPr lang="en-US" sz="1600" smtClean="0"/>
              <a:t>máy.</a:t>
            </a:r>
          </a:p>
          <a:p>
            <a:r>
              <a:rPr lang="en-US" sz="1600" smtClean="0"/>
              <a:t>  +) số </a:t>
            </a:r>
            <a:r>
              <a:rPr lang="en-US" sz="1600"/>
              <a:t>tiền còn </a:t>
            </a:r>
            <a:r>
              <a:rPr lang="en-US" sz="1600" smtClean="0"/>
              <a:t>lại. </a:t>
            </a:r>
          </a:p>
          <a:p>
            <a:r>
              <a:rPr lang="en-US" sz="1600" smtClean="0"/>
              <a:t>  +) số </a:t>
            </a:r>
            <a:r>
              <a:rPr lang="en-US" sz="1600"/>
              <a:t>giờ còn lại của account</a:t>
            </a:r>
            <a:r>
              <a:rPr lang="en-US" sz="1600" smtClean="0"/>
              <a:t>.</a:t>
            </a:r>
            <a:endParaRPr lang="en-US" sz="1600"/>
          </a:p>
          <a:p>
            <a:r>
              <a:rPr lang="en-US" sz="1800" b="1" smtClean="0"/>
              <a:t>- Các chức năng:</a:t>
            </a:r>
          </a:p>
          <a:p>
            <a:r>
              <a:rPr lang="en-US" sz="1600"/>
              <a:t> </a:t>
            </a:r>
            <a:r>
              <a:rPr lang="en-US" sz="1600" smtClean="0"/>
              <a:t> +) Đăng xuất: đăng xuất tài khoản khỏi máy.</a:t>
            </a:r>
          </a:p>
          <a:p>
            <a:r>
              <a:rPr lang="en-US" sz="1600" smtClean="0"/>
              <a:t>  +) Đổi mật khẩu: người chơi có thể tự đổi mật khẩu account của bản thân để giữ bảo mật ( nhập mật khẩu cũ , nhập mật khẩu mới , xác nhận mật khẩu . Lưu ý mật khẩu có độ dài &gt;= 8 ký tự)</a:t>
            </a:r>
          </a:p>
          <a:p>
            <a:pPr marL="342900" indent="-342900">
              <a:buFontTx/>
              <a:buChar char="-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43190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2"/>
          <p:cNvCxnSpPr>
            <a:stCxn id="164" idx="2"/>
            <a:endCxn id="165" idx="0"/>
          </p:cNvCxnSpPr>
          <p:nvPr/>
        </p:nvCxnSpPr>
        <p:spPr>
          <a:xfrm rot="16200000" flipH="1">
            <a:off x="4479544" y="947955"/>
            <a:ext cx="798214" cy="25876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6" name="Google Shape;166;p22"/>
          <p:cNvCxnSpPr>
            <a:stCxn id="167" idx="0"/>
            <a:endCxn id="164" idx="2"/>
          </p:cNvCxnSpPr>
          <p:nvPr/>
        </p:nvCxnSpPr>
        <p:spPr>
          <a:xfrm rot="5400000" flipH="1" flipV="1">
            <a:off x="2083758" y="1139827"/>
            <a:ext cx="798214" cy="220391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8" name="Google Shape;168;p22"/>
          <p:cNvCxnSpPr>
            <a:stCxn id="167" idx="2"/>
            <a:endCxn id="169" idx="0"/>
          </p:cNvCxnSpPr>
          <p:nvPr/>
        </p:nvCxnSpPr>
        <p:spPr>
          <a:xfrm rot="16200000" flipH="1">
            <a:off x="1124397" y="3368101"/>
            <a:ext cx="884992" cy="3719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0" name="Google Shape;170;p22"/>
          <p:cNvCxnSpPr>
            <a:stCxn id="171" idx="0"/>
            <a:endCxn id="167" idx="2"/>
          </p:cNvCxnSpPr>
          <p:nvPr/>
        </p:nvCxnSpPr>
        <p:spPr>
          <a:xfrm rot="5400000" flipH="1" flipV="1">
            <a:off x="507543" y="3123220"/>
            <a:ext cx="884994" cy="8617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2" name="Google Shape;172;p22"/>
          <p:cNvCxnSpPr>
            <a:stCxn id="165" idx="2"/>
            <a:endCxn id="173" idx="0"/>
          </p:cNvCxnSpPr>
          <p:nvPr/>
        </p:nvCxnSpPr>
        <p:spPr>
          <a:xfrm rot="5400000">
            <a:off x="4939770" y="2786349"/>
            <a:ext cx="907468" cy="15579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4" name="Google Shape;174;p22"/>
          <p:cNvCxnSpPr>
            <a:stCxn id="175" idx="0"/>
            <a:endCxn id="165" idx="2"/>
          </p:cNvCxnSpPr>
          <p:nvPr/>
        </p:nvCxnSpPr>
        <p:spPr>
          <a:xfrm rot="5400000" flipH="1" flipV="1">
            <a:off x="5527161" y="3373741"/>
            <a:ext cx="907468" cy="38316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4" name="Google Shape;164;p22"/>
          <p:cNvSpPr txBox="1"/>
          <p:nvPr/>
        </p:nvSpPr>
        <p:spPr>
          <a:xfrm>
            <a:off x="2633846" y="1099191"/>
            <a:ext cx="1901952" cy="7434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/>
              <a:t>Quản lý quán net</a:t>
            </a:r>
          </a:p>
        </p:txBody>
      </p:sp>
      <p:sp>
        <p:nvSpPr>
          <p:cNvPr id="167" name="Google Shape;167;p22"/>
          <p:cNvSpPr txBox="1"/>
          <p:nvPr/>
        </p:nvSpPr>
        <p:spPr>
          <a:xfrm>
            <a:off x="797258" y="2640891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J</a:t>
            </a:r>
            <a:r>
              <a:rPr lang="en" sz="100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ava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5588830" y="2640891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SQL Server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4101041" y="4019059"/>
            <a:ext cx="1026973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Member Data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5293798" y="4019059"/>
            <a:ext cx="991026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Admin D</a:t>
            </a:r>
            <a:r>
              <a:rPr lang="en" sz="100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ata 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1256617" y="3996583"/>
            <a:ext cx="992523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00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Available Library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71317" y="3996585"/>
            <a:ext cx="89571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J</a:t>
            </a:r>
            <a:r>
              <a:rPr lang="en" sz="100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ava Swing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project summary</a:t>
            </a:r>
          </a:p>
        </p:txBody>
      </p:sp>
      <p:sp>
        <p:nvSpPr>
          <p:cNvPr id="50" name="Google Shape;167;p22"/>
          <p:cNvSpPr txBox="1"/>
          <p:nvPr/>
        </p:nvSpPr>
        <p:spPr>
          <a:xfrm>
            <a:off x="2608211" y="3996583"/>
            <a:ext cx="936927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</a:t>
            </a:r>
            <a:r>
              <a:rPr lang="en" sz="100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unction, array,….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51" name="Google Shape;170;p22"/>
          <p:cNvCxnSpPr>
            <a:stCxn id="50" idx="0"/>
            <a:endCxn id="167" idx="2"/>
          </p:cNvCxnSpPr>
          <p:nvPr/>
        </p:nvCxnSpPr>
        <p:spPr>
          <a:xfrm rot="16200000" flipV="1">
            <a:off x="1786296" y="2706203"/>
            <a:ext cx="884992" cy="16957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8" name="TextBox 37"/>
          <p:cNvSpPr txBox="1"/>
          <p:nvPr/>
        </p:nvSpPr>
        <p:spPr>
          <a:xfrm>
            <a:off x="4963115" y="3297072"/>
            <a:ext cx="993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manage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324737" y="3164848"/>
            <a:ext cx="473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use</a:t>
            </a:r>
          </a:p>
        </p:txBody>
      </p:sp>
      <p:sp>
        <p:nvSpPr>
          <p:cNvPr id="48" name="Cross 47"/>
          <p:cNvSpPr/>
          <p:nvPr/>
        </p:nvSpPr>
        <p:spPr>
          <a:xfrm>
            <a:off x="3630237" y="2690789"/>
            <a:ext cx="366206" cy="325878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Google Shape;174;p22"/>
          <p:cNvCxnSpPr>
            <a:stCxn id="44" idx="0"/>
            <a:endCxn id="165" idx="2"/>
          </p:cNvCxnSpPr>
          <p:nvPr/>
        </p:nvCxnSpPr>
        <p:spPr>
          <a:xfrm rot="16200000" flipV="1">
            <a:off x="6270431" y="3013640"/>
            <a:ext cx="907468" cy="110337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4" name="Google Shape;175;p22"/>
          <p:cNvSpPr txBox="1"/>
          <p:nvPr/>
        </p:nvSpPr>
        <p:spPr>
          <a:xfrm>
            <a:off x="6780337" y="4019059"/>
            <a:ext cx="991026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Function</a:t>
            </a:r>
            <a:endParaRPr sz="100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533343" y="3297072"/>
            <a:ext cx="473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use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2112475" y="26383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0800000">
            <a:off x="4535798" y="261141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5494118">
            <a:off x="3371786" y="2102185"/>
            <a:ext cx="732973" cy="374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83" y="382475"/>
            <a:ext cx="1304779" cy="1591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Thanks!</a:t>
            </a:r>
            <a:endParaRPr sz="4000"/>
          </a:p>
        </p:txBody>
      </p:sp>
      <p:sp>
        <p:nvSpPr>
          <p:cNvPr id="331" name="Google Shape;331;p33"/>
          <p:cNvSpPr txBox="1">
            <a:spLocks noGrp="1"/>
          </p:cNvSpPr>
          <p:nvPr>
            <p:ph type="subTitle" idx="4294967295"/>
          </p:nvPr>
        </p:nvSpPr>
        <p:spPr>
          <a:xfrm>
            <a:off x="822302" y="1411375"/>
            <a:ext cx="5393923" cy="297990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Any questions?</a:t>
            </a:r>
            <a:endParaRPr sz="30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You can find </a:t>
            </a:r>
            <a:r>
              <a:rPr lang="en" sz="3000" smtClean="0"/>
              <a:t>we </a:t>
            </a:r>
            <a:r>
              <a:rPr lang="en" sz="3000"/>
              <a:t>at:</a:t>
            </a:r>
            <a:endParaRPr sz="3000"/>
          </a:p>
          <a:p>
            <a:pPr marL="457200" lvl="0" indent="-419100" algn="l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Char char="✘"/>
            </a:pPr>
            <a:r>
              <a:rPr lang="en" sz="3000" smtClean="0">
                <a:hlinkClick r:id="rId3"/>
              </a:rPr>
              <a:t>CT040141@actvn.edu.vn</a:t>
            </a:r>
            <a:endParaRPr lang="en" sz="3000" smtClean="0"/>
          </a:p>
          <a:p>
            <a:pPr marL="457200" lvl="0" indent="-419100" algn="l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Char char="✘"/>
            </a:pPr>
            <a:r>
              <a:rPr lang="en" sz="3000" smtClean="0"/>
              <a:t>tuan01022001@gmail.com</a:t>
            </a:r>
            <a:endParaRPr sz="3000"/>
          </a:p>
        </p:txBody>
      </p:sp>
      <p:sp>
        <p:nvSpPr>
          <p:cNvPr id="332" name="Google Shape;33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34" name="Google Shape;3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84C7EEAC-9BB7-4A7E-8630-7CBB39804DE3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endParaRPr lang="vi-VN" sz="1350" kern="1200">
              <a:solidFill>
                <a:prstClr val="whit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239F16C-1EAB-498D-8A58-C75A3E740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r="18617"/>
          <a:stretch/>
        </p:blipFill>
        <p:spPr>
          <a:xfrm>
            <a:off x="3740997" y="1378824"/>
            <a:ext cx="1662006" cy="1421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C1CB171-975E-4C72-A081-23FC1C46475F}"/>
              </a:ext>
            </a:extLst>
          </p:cNvPr>
          <p:cNvSpPr txBox="1"/>
          <p:nvPr/>
        </p:nvSpPr>
        <p:spPr>
          <a:xfrm>
            <a:off x="2308123" y="2800350"/>
            <a:ext cx="47416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300" b="1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THANKS FOR WATCHING!</a:t>
            </a:r>
            <a:endParaRPr lang="vi-VN" sz="3300" b="1" kern="1200">
              <a:solidFill>
                <a:prstClr val="white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6637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3"/>
          <p:cNvSpPr txBox="1">
            <a:spLocks noGrp="1"/>
          </p:cNvSpPr>
          <p:nvPr>
            <p:ph type="title" idx="4294967295"/>
          </p:nvPr>
        </p:nvSpPr>
        <p:spPr>
          <a:xfrm>
            <a:off x="2240550" y="134050"/>
            <a:ext cx="4643700" cy="49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27" name="Google Shape;527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29" name="Google Shape;529;p43"/>
          <p:cNvSpPr txBox="1"/>
          <p:nvPr/>
        </p:nvSpPr>
        <p:spPr>
          <a:xfrm>
            <a:off x="1226859" y="1084703"/>
            <a:ext cx="1459800" cy="23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Trần Nhật Quỳnh</a:t>
            </a:r>
            <a: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/>
            </a:r>
            <a:b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31" name="Google Shape;531;p43"/>
          <p:cNvSpPr txBox="1"/>
          <p:nvPr/>
        </p:nvSpPr>
        <p:spPr>
          <a:xfrm>
            <a:off x="1276118" y="1728227"/>
            <a:ext cx="1459800" cy="20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Nguyễn Văn Quyền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33" name="Google Shape;533;p43"/>
          <p:cNvSpPr txBox="1"/>
          <p:nvPr/>
        </p:nvSpPr>
        <p:spPr>
          <a:xfrm>
            <a:off x="1226859" y="3878305"/>
            <a:ext cx="1459800" cy="23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Nguyễn Ngọc Sơn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35" name="Google Shape;535;p43"/>
          <p:cNvSpPr txBox="1"/>
          <p:nvPr/>
        </p:nvSpPr>
        <p:spPr>
          <a:xfrm>
            <a:off x="1226859" y="3031655"/>
            <a:ext cx="1459800" cy="23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Nguyễn Thị Diệu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" name="Google Shape;535;p43"/>
          <p:cNvSpPr txBox="1"/>
          <p:nvPr/>
        </p:nvSpPr>
        <p:spPr>
          <a:xfrm>
            <a:off x="1226859" y="2388131"/>
            <a:ext cx="1594648" cy="237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Phạm Văn Anh Tuấn</a:t>
            </a: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" name="Google Shape;529;p43"/>
          <p:cNvSpPr txBox="1"/>
          <p:nvPr/>
        </p:nvSpPr>
        <p:spPr>
          <a:xfrm>
            <a:off x="3425147" y="1094972"/>
            <a:ext cx="923186" cy="23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CT040139</a:t>
            </a:r>
            <a: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/>
            </a:r>
            <a:b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" name="Google Shape;529;p43"/>
          <p:cNvSpPr txBox="1"/>
          <p:nvPr/>
        </p:nvSpPr>
        <p:spPr>
          <a:xfrm>
            <a:off x="3425147" y="1699908"/>
            <a:ext cx="923186" cy="23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CT040241</a:t>
            </a:r>
            <a: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/>
            </a:r>
            <a:b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5" name="Google Shape;529;p43"/>
          <p:cNvSpPr txBox="1"/>
          <p:nvPr/>
        </p:nvSpPr>
        <p:spPr>
          <a:xfrm>
            <a:off x="3425147" y="2395523"/>
            <a:ext cx="923186" cy="23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CT040151</a:t>
            </a:r>
            <a: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/>
            </a:r>
            <a:b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" name="Google Shape;529;p43"/>
          <p:cNvSpPr txBox="1"/>
          <p:nvPr/>
        </p:nvSpPr>
        <p:spPr>
          <a:xfrm>
            <a:off x="3425147" y="3035272"/>
            <a:ext cx="923186" cy="23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CT040109</a:t>
            </a:r>
            <a: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/>
            </a:r>
            <a:b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" name="Google Shape;529;p43"/>
          <p:cNvSpPr txBox="1"/>
          <p:nvPr/>
        </p:nvSpPr>
        <p:spPr>
          <a:xfrm>
            <a:off x="3425147" y="3878305"/>
            <a:ext cx="923186" cy="23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CT040141</a:t>
            </a:r>
            <a: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/>
            </a:r>
            <a:br>
              <a:rPr lang="en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</a:br>
            <a:endParaRPr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39" y="1026233"/>
            <a:ext cx="2959750" cy="295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>
            <a:spLocks/>
          </p:cNvSpPr>
          <p:nvPr/>
        </p:nvSpPr>
        <p:spPr>
          <a:xfrm>
            <a:off x="15543" y="39882"/>
            <a:ext cx="2959148" cy="5523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  <a:buNone/>
            </a:pPr>
            <a:r>
              <a:rPr lang="en-US" sz="2700" b="1">
                <a:solidFill>
                  <a:srgbClr val="EBEB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 đồ tổng quát:</a:t>
            </a:r>
          </a:p>
        </p:txBody>
      </p:sp>
      <p:sp>
        <p:nvSpPr>
          <p:cNvPr id="4" name="Oval 3"/>
          <p:cNvSpPr/>
          <p:nvPr/>
        </p:nvSpPr>
        <p:spPr>
          <a:xfrm>
            <a:off x="3712404" y="115407"/>
            <a:ext cx="1633292" cy="7596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 lý quán net</a:t>
            </a:r>
          </a:p>
        </p:txBody>
      </p:sp>
      <p:sp>
        <p:nvSpPr>
          <p:cNvPr id="5" name="Rectangle 4"/>
          <p:cNvSpPr/>
          <p:nvPr/>
        </p:nvSpPr>
        <p:spPr>
          <a:xfrm>
            <a:off x="6399190" y="1187617"/>
            <a:ext cx="2029130" cy="618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2.Quản lý dành cho người chơi( member)</a:t>
            </a:r>
          </a:p>
        </p:txBody>
      </p:sp>
      <p:cxnSp>
        <p:nvCxnSpPr>
          <p:cNvPr id="6" name="Straight Arrow Connector 5"/>
          <p:cNvCxnSpPr>
            <a:stCxn id="4" idx="4"/>
            <a:endCxn id="5" idx="0"/>
          </p:cNvCxnSpPr>
          <p:nvPr/>
        </p:nvCxnSpPr>
        <p:spPr>
          <a:xfrm>
            <a:off x="4529050" y="875031"/>
            <a:ext cx="2884705" cy="3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41777" y="1182136"/>
            <a:ext cx="2078049" cy="618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1.Quản lý dành cho quản trị viên( Admin)</a:t>
            </a:r>
          </a:p>
        </p:txBody>
      </p:sp>
      <p:cxnSp>
        <p:nvCxnSpPr>
          <p:cNvPr id="8" name="Straight Arrow Connector 7"/>
          <p:cNvCxnSpPr>
            <a:stCxn id="4" idx="4"/>
            <a:endCxn id="7" idx="0"/>
          </p:cNvCxnSpPr>
          <p:nvPr/>
        </p:nvCxnSpPr>
        <p:spPr>
          <a:xfrm flipH="1">
            <a:off x="2580802" y="875031"/>
            <a:ext cx="1948248" cy="307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80803" y="2079088"/>
            <a:ext cx="842236" cy="6182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1.2.Quản lý khách hàng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15173" y="2072818"/>
            <a:ext cx="830523" cy="6182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1.3.Quản lý doanh thu</a:t>
            </a:r>
          </a:p>
        </p:txBody>
      </p:sp>
      <p:cxnSp>
        <p:nvCxnSpPr>
          <p:cNvPr id="11" name="Straight Arrow Connector 10"/>
          <p:cNvCxnSpPr>
            <a:stCxn id="7" idx="2"/>
            <a:endCxn id="31" idx="0"/>
          </p:cNvCxnSpPr>
          <p:nvPr/>
        </p:nvCxnSpPr>
        <p:spPr>
          <a:xfrm flipH="1">
            <a:off x="912051" y="1800342"/>
            <a:ext cx="1668751" cy="278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>
            <a:off x="2580802" y="1800342"/>
            <a:ext cx="421119" cy="278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10" idx="0"/>
          </p:cNvCxnSpPr>
          <p:nvPr/>
        </p:nvCxnSpPr>
        <p:spPr>
          <a:xfrm>
            <a:off x="2580802" y="1800342"/>
            <a:ext cx="2349633" cy="27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80224" y="2079088"/>
            <a:ext cx="863653" cy="6182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20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1.1.Quản lý máy trạm</a:t>
            </a:r>
          </a:p>
        </p:txBody>
      </p:sp>
      <p:cxnSp>
        <p:nvCxnSpPr>
          <p:cNvPr id="42" name="Straight Arrow Connector 41"/>
          <p:cNvCxnSpPr>
            <a:stCxn id="31" idx="2"/>
            <a:endCxn id="45" idx="0"/>
          </p:cNvCxnSpPr>
          <p:nvPr/>
        </p:nvCxnSpPr>
        <p:spPr>
          <a:xfrm flipH="1">
            <a:off x="423607" y="2697294"/>
            <a:ext cx="488444" cy="87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1" idx="2"/>
            <a:endCxn id="143" idx="0"/>
          </p:cNvCxnSpPr>
          <p:nvPr/>
        </p:nvCxnSpPr>
        <p:spPr>
          <a:xfrm>
            <a:off x="912051" y="2697294"/>
            <a:ext cx="487935" cy="87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9046" y="3573914"/>
            <a:ext cx="669121" cy="905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05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máy trạm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868712" y="3573914"/>
            <a:ext cx="1062548" cy="914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28588" indent="-128588">
              <a:buFontTx/>
              <a:buChar char="-"/>
            </a:pPr>
            <a:r>
              <a:rPr lang="en-US" sz="11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</a:t>
            </a:r>
            <a:endParaRPr lang="en-US" sz="1100" smtClean="0">
              <a:solidFill>
                <a:srgbClr val="49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Tx/>
              <a:buChar char="-"/>
            </a:pPr>
            <a:r>
              <a:rPr lang="en-US" sz="1100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Nạp </a:t>
            </a:r>
            <a:r>
              <a:rPr lang="en-US" sz="11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 </a:t>
            </a:r>
          </a:p>
          <a:p>
            <a:pPr marL="128588" indent="-128588">
              <a:buFontTx/>
              <a:buChar char="-"/>
            </a:pPr>
            <a:r>
              <a:rPr lang="en-US" sz="11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Tắt máy </a:t>
            </a:r>
          </a:p>
          <a:p>
            <a:pPr marL="128588" indent="-128588">
              <a:buFontTx/>
              <a:buChar char="-"/>
            </a:pPr>
            <a:r>
              <a:rPr lang="en-US" sz="11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Xóa </a:t>
            </a:r>
          </a:p>
          <a:p>
            <a:pPr marL="128588" indent="-128588">
              <a:buFontTx/>
              <a:buChar char="-"/>
            </a:pPr>
            <a:endParaRPr lang="en-US" sz="1100">
              <a:solidFill>
                <a:srgbClr val="49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3779040" y="3573912"/>
            <a:ext cx="524252" cy="905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 giá dịch vụ</a:t>
            </a:r>
          </a:p>
        </p:txBody>
      </p:sp>
      <p:cxnSp>
        <p:nvCxnSpPr>
          <p:cNvPr id="173" name="Straight Arrow Connector 172"/>
          <p:cNvCxnSpPr>
            <a:stCxn id="9" idx="2"/>
            <a:endCxn id="176" idx="0"/>
          </p:cNvCxnSpPr>
          <p:nvPr/>
        </p:nvCxnSpPr>
        <p:spPr>
          <a:xfrm flipH="1">
            <a:off x="2499439" y="2697294"/>
            <a:ext cx="502482" cy="87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9" idx="2"/>
            <a:endCxn id="190" idx="0"/>
          </p:cNvCxnSpPr>
          <p:nvPr/>
        </p:nvCxnSpPr>
        <p:spPr>
          <a:xfrm>
            <a:off x="3001921" y="2697294"/>
            <a:ext cx="348405" cy="876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9" idx="2"/>
            <a:endCxn id="172" idx="0"/>
          </p:cNvCxnSpPr>
          <p:nvPr/>
        </p:nvCxnSpPr>
        <p:spPr>
          <a:xfrm>
            <a:off x="3001921" y="2697294"/>
            <a:ext cx="1039245" cy="876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2095230" y="3573913"/>
            <a:ext cx="808417" cy="905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05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tài khoản của khách hàng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3008229" y="3573912"/>
            <a:ext cx="684193" cy="905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28588" indent="-128588">
              <a:buFontTx/>
              <a:buChar char="-"/>
            </a:pPr>
            <a:r>
              <a:rPr lang="en-US" sz="11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</a:t>
            </a:r>
          </a:p>
          <a:p>
            <a:pPr marL="128588" indent="-128588">
              <a:buFontTx/>
              <a:buChar char="-"/>
            </a:pPr>
            <a:r>
              <a:rPr lang="en-US" sz="11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Nạp </a:t>
            </a:r>
          </a:p>
          <a:p>
            <a:pPr marL="128588" indent="-128588">
              <a:buFontTx/>
              <a:buChar char="-"/>
            </a:pPr>
            <a:r>
              <a:rPr lang="en-US" sz="11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Xóa </a:t>
            </a:r>
          </a:p>
          <a:p>
            <a:pPr marL="128588" indent="-128588">
              <a:buFontTx/>
              <a:buChar char="-"/>
            </a:pPr>
            <a:r>
              <a:rPr lang="en-US" sz="1100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endParaRPr lang="en-US" sz="1100">
              <a:solidFill>
                <a:srgbClr val="49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9" name="Straight Arrow Connector 208"/>
          <p:cNvCxnSpPr>
            <a:stCxn id="10" idx="2"/>
            <a:endCxn id="210" idx="0"/>
          </p:cNvCxnSpPr>
          <p:nvPr/>
        </p:nvCxnSpPr>
        <p:spPr>
          <a:xfrm>
            <a:off x="4930435" y="2691024"/>
            <a:ext cx="656089" cy="88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5291943" y="3573910"/>
            <a:ext cx="589162" cy="905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Tx/>
              <a:buNone/>
            </a:pPr>
            <a:r>
              <a:rPr lang="en-US" sz="105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kê chi tiết </a:t>
            </a:r>
          </a:p>
          <a:p>
            <a:pPr marL="128588" indent="-128588">
              <a:buFontTx/>
              <a:buChar char="-"/>
            </a:pPr>
            <a:endParaRPr lang="en-US" sz="1050">
              <a:solidFill>
                <a:srgbClr val="49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4476949" y="3569162"/>
            <a:ext cx="601355" cy="905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thu nhập </a:t>
            </a:r>
          </a:p>
        </p:txBody>
      </p:sp>
      <p:cxnSp>
        <p:nvCxnSpPr>
          <p:cNvPr id="212" name="Straight Arrow Connector 211"/>
          <p:cNvCxnSpPr>
            <a:stCxn id="10" idx="2"/>
            <a:endCxn id="211" idx="0"/>
          </p:cNvCxnSpPr>
          <p:nvPr/>
        </p:nvCxnSpPr>
        <p:spPr>
          <a:xfrm flipH="1">
            <a:off x="4777627" y="2691024"/>
            <a:ext cx="152808" cy="878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/>
          <p:cNvSpPr/>
          <p:nvPr/>
        </p:nvSpPr>
        <p:spPr>
          <a:xfrm>
            <a:off x="7637443" y="2076642"/>
            <a:ext cx="906728" cy="61438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2.2.Chức </a:t>
            </a:r>
            <a:r>
              <a:rPr lang="en-US" sz="12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</a:p>
        </p:txBody>
      </p:sp>
      <p:cxnSp>
        <p:nvCxnSpPr>
          <p:cNvPr id="258" name="Straight Arrow Connector 257"/>
          <p:cNvCxnSpPr>
            <a:stCxn id="5" idx="2"/>
            <a:endCxn id="267" idx="0"/>
          </p:cNvCxnSpPr>
          <p:nvPr/>
        </p:nvCxnSpPr>
        <p:spPr>
          <a:xfrm flipH="1">
            <a:off x="6623774" y="1805823"/>
            <a:ext cx="789981" cy="266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>
            <a:stCxn id="5" idx="2"/>
            <a:endCxn id="257" idx="0"/>
          </p:cNvCxnSpPr>
          <p:nvPr/>
        </p:nvCxnSpPr>
        <p:spPr>
          <a:xfrm>
            <a:off x="7413755" y="1805823"/>
            <a:ext cx="677052" cy="270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Rectangle 266"/>
          <p:cNvSpPr/>
          <p:nvPr/>
        </p:nvSpPr>
        <p:spPr>
          <a:xfrm>
            <a:off x="6224941" y="2072818"/>
            <a:ext cx="797665" cy="6182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FontTx/>
              <a:buNone/>
            </a:pPr>
            <a:r>
              <a:rPr lang="en-US" sz="1200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2.1.Hiển </a:t>
            </a:r>
            <a:r>
              <a:rPr lang="en-US" sz="12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</a:p>
        </p:txBody>
      </p:sp>
      <p:sp>
        <p:nvSpPr>
          <p:cNvPr id="297" name="Rectangle 296"/>
          <p:cNvSpPr/>
          <p:nvPr/>
        </p:nvSpPr>
        <p:spPr>
          <a:xfrm>
            <a:off x="8260093" y="3569160"/>
            <a:ext cx="726857" cy="905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Đổi mật khẩu</a:t>
            </a:r>
          </a:p>
        </p:txBody>
      </p:sp>
      <p:cxnSp>
        <p:nvCxnSpPr>
          <p:cNvPr id="299" name="Straight Arrow Connector 298"/>
          <p:cNvCxnSpPr>
            <a:stCxn id="257" idx="2"/>
            <a:endCxn id="302" idx="0"/>
          </p:cNvCxnSpPr>
          <p:nvPr/>
        </p:nvCxnSpPr>
        <p:spPr>
          <a:xfrm flipH="1">
            <a:off x="7616421" y="2691024"/>
            <a:ext cx="474386" cy="87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57" idx="2"/>
            <a:endCxn id="297" idx="0"/>
          </p:cNvCxnSpPr>
          <p:nvPr/>
        </p:nvCxnSpPr>
        <p:spPr>
          <a:xfrm>
            <a:off x="8090807" y="2691024"/>
            <a:ext cx="532715" cy="87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Rectangle 301"/>
          <p:cNvSpPr/>
          <p:nvPr/>
        </p:nvSpPr>
        <p:spPr>
          <a:xfrm>
            <a:off x="7236463" y="3569160"/>
            <a:ext cx="759915" cy="905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050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 xuất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286570" y="3569160"/>
            <a:ext cx="759915" cy="905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FontTx/>
              <a:buNone/>
            </a:pPr>
            <a:r>
              <a:rPr lang="en-US" sz="1050" kern="12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người chơi</a:t>
            </a:r>
            <a:endParaRPr lang="en-US" sz="1050" kern="12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2" name="Straight Arrow Connector 131"/>
          <p:cNvCxnSpPr>
            <a:stCxn id="267" idx="2"/>
            <a:endCxn id="131" idx="0"/>
          </p:cNvCxnSpPr>
          <p:nvPr/>
        </p:nvCxnSpPr>
        <p:spPr>
          <a:xfrm>
            <a:off x="6623774" y="2691024"/>
            <a:ext cx="42754" cy="87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1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8" name="Google Shape;6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773" y="1849052"/>
            <a:ext cx="941825" cy="3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89369" y="345899"/>
            <a:ext cx="3887845" cy="552300"/>
          </a:xfrm>
        </p:spPr>
        <p:txBody>
          <a:bodyPr/>
          <a:lstStyle/>
          <a:p>
            <a:r>
              <a:rPr lang="en-US" sz="3200" b="1" smtClean="0">
                <a:latin typeface="+mn-lt"/>
              </a:rPr>
              <a:t>Use Manager</a:t>
            </a:r>
            <a:endParaRPr lang="en-US" sz="3200" b="1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0428" y="1257441"/>
            <a:ext cx="45416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1.Quản lý dành cho quản trị viên( Admin</a:t>
            </a:r>
            <a:r>
              <a:rPr lang="en-US" sz="1800" smtClean="0"/>
              <a:t>)</a:t>
            </a:r>
          </a:p>
          <a:p>
            <a:r>
              <a:rPr lang="en-US" sz="1800" smtClean="0"/>
              <a:t>   1.1.Quản </a:t>
            </a:r>
            <a:r>
              <a:rPr lang="en-US" sz="1800"/>
              <a:t>lý máy trạm</a:t>
            </a:r>
          </a:p>
          <a:p>
            <a:r>
              <a:rPr lang="en-US" sz="1800" smtClean="0"/>
              <a:t>   1.2.Quản </a:t>
            </a:r>
            <a:r>
              <a:rPr lang="en-US" sz="1800"/>
              <a:t>lý khách hàng</a:t>
            </a:r>
          </a:p>
          <a:p>
            <a:r>
              <a:rPr lang="en-US" sz="1800" smtClean="0"/>
              <a:t>   1.3.Quản </a:t>
            </a:r>
            <a:r>
              <a:rPr lang="en-US" sz="1800"/>
              <a:t>lý doanh thu</a:t>
            </a:r>
          </a:p>
          <a:p>
            <a:endParaRPr lang="en-US" sz="1800" smtClean="0"/>
          </a:p>
          <a:p>
            <a:r>
              <a:rPr lang="en-US" sz="1800"/>
              <a:t>2.Quản lý dành cho người chơi( member</a:t>
            </a:r>
            <a:r>
              <a:rPr lang="en-US" sz="1800" smtClean="0"/>
              <a:t>)</a:t>
            </a:r>
          </a:p>
          <a:p>
            <a:r>
              <a:rPr lang="en-US" sz="1800" smtClean="0"/>
              <a:t>   2.1. </a:t>
            </a:r>
            <a:r>
              <a:rPr lang="en-US" sz="18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Hiển </a:t>
            </a:r>
            <a:r>
              <a:rPr lang="en-US" sz="1800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</a:p>
          <a:p>
            <a:r>
              <a:rPr lang="en-US" sz="1800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2.2.</a:t>
            </a:r>
            <a:r>
              <a:rPr lang="en-US" sz="180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Chức năng</a:t>
            </a:r>
          </a:p>
          <a:p>
            <a:endParaRPr lang="en-US" sz="1800">
              <a:solidFill>
                <a:srgbClr val="49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/>
          </a:p>
          <a:p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ctrTitle"/>
          </p:nvPr>
        </p:nvSpPr>
        <p:spPr>
          <a:xfrm>
            <a:off x="2595876" y="994943"/>
            <a:ext cx="3860100" cy="14191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>
                <a:solidFill>
                  <a:schemeClr val="accent2"/>
                </a:solidFill>
              </a:rPr>
              <a:t>1</a:t>
            </a:r>
            <a:r>
              <a:rPr lang="en" smtClean="0">
                <a:solidFill>
                  <a:schemeClr val="accent2"/>
                </a:solidFill>
              </a:rPr>
              <a:t>.</a:t>
            </a:r>
            <a:r>
              <a:rPr lang="en">
                <a:solidFill>
                  <a:schemeClr val="accent2"/>
                </a:solidFill>
              </a:rPr>
              <a:t/>
            </a:r>
            <a:br>
              <a:rPr lang="en">
                <a:solidFill>
                  <a:schemeClr val="accent2"/>
                </a:solidFill>
              </a:rPr>
            </a:br>
            <a:r>
              <a:rPr lang="en-US" sz="2800" b="1" smtClean="0">
                <a:latin typeface="+mn-lt"/>
              </a:rPr>
              <a:t>Quản </a:t>
            </a:r>
            <a:r>
              <a:rPr lang="en-US" sz="2800" b="1">
                <a:latin typeface="+mn-lt"/>
              </a:rPr>
              <a:t>lý dành cho quản trị viên</a:t>
            </a:r>
          </a:p>
        </p:txBody>
      </p:sp>
      <p:sp>
        <p:nvSpPr>
          <p:cNvPr id="361" name="Google Shape;361;p36"/>
          <p:cNvSpPr txBox="1">
            <a:spLocks noGrp="1"/>
          </p:cNvSpPr>
          <p:nvPr>
            <p:ph type="subTitle" idx="1"/>
          </p:nvPr>
        </p:nvSpPr>
        <p:spPr>
          <a:xfrm>
            <a:off x="2668239" y="2414108"/>
            <a:ext cx="3860100" cy="12449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mtClean="0"/>
              <a:t>Nơi các quản trị viên(chủ quán hoặc những quản lý trực tại quán ) quản lý máy chủ và máy trạm, người chơi đang ở trong khu vực quán.</a:t>
            </a:r>
            <a:endParaRPr/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>
            <a:off x="6322004" y="4070106"/>
            <a:ext cx="517411" cy="53795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08" y="3290219"/>
            <a:ext cx="1120283" cy="1038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6" y="3734773"/>
            <a:ext cx="1668725" cy="12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">
            <a:off x="1350414" y="1079029"/>
            <a:ext cx="808601" cy="25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6839532" y="2866021"/>
            <a:ext cx="548712" cy="55415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382475"/>
            <a:ext cx="5364480" cy="552300"/>
          </a:xfrm>
        </p:spPr>
        <p:txBody>
          <a:bodyPr/>
          <a:lstStyle/>
          <a:p>
            <a:r>
              <a:rPr lang="en-US" sz="2600" b="1" smtClean="0">
                <a:latin typeface="+mn-lt"/>
              </a:rPr>
              <a:t>1.Quản lý dành cho quản trị viên</a:t>
            </a:r>
            <a:endParaRPr lang="en-US" sz="2600" b="1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6012" y="1208712"/>
            <a:ext cx="2512955" cy="342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1292" y="1246657"/>
            <a:ext cx="5294886" cy="33239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/>
              <a:t>Click vào Admin : 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- Đăng nhập vào tài khoản dành cho </a:t>
            </a:r>
            <a:r>
              <a:rPr lang="en-US" sz="2000"/>
              <a:t>Admin: </a:t>
            </a:r>
            <a:r>
              <a:rPr lang="en-US" sz="2000" smtClean="0"/>
              <a:t>nhập </a:t>
            </a:r>
            <a:r>
              <a:rPr lang="en-US" sz="2000"/>
              <a:t>tên đăng nhập và mật khẩu đã tạo </a:t>
            </a:r>
            <a:r>
              <a:rPr lang="en-US" sz="2000" smtClean="0"/>
              <a:t>sẵn.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-&gt; hiện ra màn hình quản lý dành cho Admin.</a:t>
            </a:r>
          </a:p>
          <a:p>
            <a:pPr>
              <a:lnSpc>
                <a:spcPct val="150000"/>
              </a:lnSpc>
            </a:pPr>
            <a:r>
              <a:rPr lang="en-US" sz="2000" smtClean="0"/>
              <a:t>- Có </a:t>
            </a:r>
            <a:r>
              <a:rPr lang="en-US" sz="2000"/>
              <a:t>popup menu: đổi mật khẩu Admin và đăng xuất.</a:t>
            </a:r>
          </a:p>
          <a:p>
            <a:pPr>
              <a:lnSpc>
                <a:spcPct val="150000"/>
              </a:lnSpc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">
            <a:off x="1350414" y="1079029"/>
            <a:ext cx="808601" cy="25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6839532" y="2866021"/>
            <a:ext cx="548712" cy="55415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>
                <a:latin typeface="+mn-lt"/>
              </a:rPr>
              <a:t>1.1.Quản lý máy trạm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5581" y="1296359"/>
            <a:ext cx="57807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kern="120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Thông tin máy </a:t>
            </a:r>
            <a:r>
              <a:rPr lang="en-US" sz="1600" b="1" kern="1200" smtClean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trạm</a:t>
            </a:r>
            <a:endParaRPr lang="en-US" sz="1600" b="1" smtClean="0">
              <a:latin typeface="+mn-lt"/>
            </a:endParaRPr>
          </a:p>
          <a:p>
            <a:r>
              <a:rPr lang="en-US" sz="1600" smtClean="0">
                <a:latin typeface="+mn-lt"/>
              </a:rPr>
              <a:t>   +)  Bảng hiển thị ID của các máy trạm và tình trạng </a:t>
            </a:r>
            <a:r>
              <a:rPr lang="en-US" sz="1600">
                <a:latin typeface="+mn-lt"/>
              </a:rPr>
              <a:t> </a:t>
            </a:r>
            <a:r>
              <a:rPr lang="en-US" sz="1600" smtClean="0">
                <a:latin typeface="+mn-lt"/>
              </a:rPr>
              <a:t>   của các máy(online – máy đang có người chơi,  offline – máy đang tắt)</a:t>
            </a:r>
          </a:p>
          <a:p>
            <a:r>
              <a:rPr lang="en-US" sz="1600" smtClean="0">
                <a:latin typeface="+mn-lt"/>
              </a:rPr>
              <a:t>   +)  Click chuột phải vào từng máy thì có chọn các chức năng : chi tiết máy, tắt máy, xóa máy.</a:t>
            </a:r>
          </a:p>
          <a:p>
            <a:pPr marL="285750" indent="-285750">
              <a:buFontTx/>
              <a:buChar char="-"/>
            </a:pPr>
            <a:r>
              <a:rPr lang="en-US" sz="1600" b="1" smtClean="0">
                <a:latin typeface="+mn-lt"/>
              </a:rPr>
              <a:t>Các button chức năng </a:t>
            </a:r>
            <a:r>
              <a:rPr lang="en-US" sz="1600" smtClean="0">
                <a:latin typeface="+mn-lt"/>
              </a:rPr>
              <a:t>: </a:t>
            </a:r>
          </a:p>
          <a:p>
            <a:r>
              <a:rPr lang="en-US" sz="1600" smtClean="0">
                <a:latin typeface="+mn-lt"/>
              </a:rPr>
              <a:t>    +) </a:t>
            </a:r>
            <a:r>
              <a:rPr lang="en-US" sz="1600">
                <a:latin typeface="+mn-lt"/>
              </a:rPr>
              <a:t>T</a:t>
            </a:r>
            <a:r>
              <a:rPr lang="en-US" sz="1600" smtClean="0">
                <a:latin typeface="+mn-lt"/>
              </a:rPr>
              <a:t>hêm: thêm máy trạm.</a:t>
            </a:r>
          </a:p>
          <a:p>
            <a:r>
              <a:rPr lang="en-US" sz="1600" smtClean="0">
                <a:latin typeface="+mn-lt"/>
              </a:rPr>
              <a:t>    +) Nạp: nạp tiền cho account tại máy chỉ định. </a:t>
            </a:r>
          </a:p>
          <a:p>
            <a:r>
              <a:rPr lang="en-US" sz="1600">
                <a:latin typeface="+mn-lt"/>
              </a:rPr>
              <a:t> </a:t>
            </a:r>
            <a:r>
              <a:rPr lang="en-US" sz="1600" smtClean="0">
                <a:latin typeface="+mn-lt"/>
              </a:rPr>
              <a:t>   +) Tắt: tắt máy mà admin muốn tắt. </a:t>
            </a:r>
          </a:p>
          <a:p>
            <a:r>
              <a:rPr lang="en-US" sz="1600" smtClean="0">
                <a:latin typeface="+mn-lt"/>
              </a:rPr>
              <a:t>    +) Xóa</a:t>
            </a:r>
            <a:r>
              <a:rPr lang="en-US" sz="1600">
                <a:latin typeface="+mn-lt"/>
              </a:rPr>
              <a:t>:</a:t>
            </a:r>
            <a:r>
              <a:rPr lang="en-US" sz="1600" smtClean="0">
                <a:latin typeface="+mn-lt"/>
              </a:rPr>
              <a:t> xóa máy trạm.</a:t>
            </a:r>
          </a:p>
          <a:p>
            <a:r>
              <a:rPr lang="en-US" sz="1600" smtClean="0">
                <a:latin typeface="+mn-lt"/>
              </a:rPr>
              <a:t>- </a:t>
            </a:r>
            <a:r>
              <a:rPr lang="en-US" sz="1600" b="1" smtClean="0">
                <a:latin typeface="+mn-lt"/>
              </a:rPr>
              <a:t>Bảng giá dịch vụ </a:t>
            </a:r>
            <a:r>
              <a:rPr lang="en-US" sz="1600" smtClean="0">
                <a:latin typeface="+mn-lt"/>
              </a:rPr>
              <a:t>nằm bên phải màn hình</a:t>
            </a:r>
            <a:endParaRPr lang="en-US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375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">
            <a:off x="1350414" y="1079029"/>
            <a:ext cx="808601" cy="25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6839532" y="2866021"/>
            <a:ext cx="548712" cy="55415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7" y="370283"/>
            <a:ext cx="4425697" cy="552300"/>
          </a:xfrm>
        </p:spPr>
        <p:txBody>
          <a:bodyPr/>
          <a:lstStyle/>
          <a:p>
            <a:r>
              <a:rPr lang="en-US" sz="2800" b="1" smtClean="0">
                <a:latin typeface="+mn-lt"/>
              </a:rPr>
              <a:t>1.2.Quản lý khách hàng</a:t>
            </a:r>
            <a:endParaRPr lang="en-US" sz="2800" b="1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76012" y="1208712"/>
            <a:ext cx="2512955" cy="342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6177" y="1273972"/>
            <a:ext cx="56427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kern="12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 tin tài khoản của khách </a:t>
            </a:r>
            <a:r>
              <a:rPr lang="en-US" sz="1600" b="1" kern="12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hàng: </a:t>
            </a:r>
            <a:r>
              <a:rPr lang="en-US" smtClean="0"/>
              <a:t>Bảng hiển thị tên tài khoản của những người chơi , số dư  của tài khoản.</a:t>
            </a:r>
          </a:p>
          <a:p>
            <a:pPr marL="285750" indent="-285750">
              <a:buFontTx/>
              <a:buChar char="-"/>
            </a:pPr>
            <a:r>
              <a:rPr lang="en-US" sz="1600" b="1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button chức </a:t>
            </a:r>
            <a:r>
              <a:rPr lang="en-US" sz="1600" b="1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1600" smtClean="0"/>
          </a:p>
          <a:p>
            <a:r>
              <a:rPr lang="en-US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+) Thêm: </a:t>
            </a:r>
            <a:r>
              <a:rPr lang="en-US" smtClean="0"/>
              <a:t>đăng ký tài khoản mới. ( nhập tên đăng nhập mới, mật khẩu, xác nhận mật khẩu, số tiền mà member muốn nạp; tích vào checkbox khi có nhiều member đăng ký tài khoản mới cùng một lúc )</a:t>
            </a:r>
          </a:p>
          <a:p>
            <a:r>
              <a:rPr lang="en-US" sz="1600"/>
              <a:t> </a:t>
            </a:r>
            <a:r>
              <a:rPr lang="en-US" sz="1600" smtClean="0"/>
              <a:t>    </a:t>
            </a:r>
            <a:r>
              <a:rPr lang="en-US" smtClean="0"/>
              <a:t>+) Nạp: nạp tiền cho member. </a:t>
            </a:r>
          </a:p>
          <a:p>
            <a:r>
              <a:rPr lang="en-US" sz="1600" smtClean="0"/>
              <a:t>     </a:t>
            </a:r>
            <a:r>
              <a:rPr lang="en-US" smtClean="0"/>
              <a:t>+) Xóa: xóa account của member. ( khi member yêu cầu hoặc xảy ra vụ việc trong quyền hạn quyết định của admin) </a:t>
            </a:r>
          </a:p>
          <a:p>
            <a:r>
              <a:rPr lang="en-US" sz="1600" smtClean="0"/>
              <a:t>     </a:t>
            </a:r>
            <a:r>
              <a:rPr lang="en-US" smtClean="0"/>
              <a:t>+) Tìm: tìm kiếm account của  member.</a:t>
            </a:r>
          </a:p>
          <a:p>
            <a:pPr marL="285750" indent="-285750">
              <a:buFontTx/>
              <a:buChar char="-"/>
            </a:pPr>
            <a:r>
              <a:rPr lang="en-US" sz="1600" b="1" smtClean="0"/>
              <a:t>Bảng giá dịch vụ </a:t>
            </a:r>
            <a:r>
              <a:rPr lang="en-US" sz="1600" smtClean="0"/>
              <a:t>nằm bên phải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403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">
            <a:off x="1350414" y="1079029"/>
            <a:ext cx="808601" cy="25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6839532" y="2866021"/>
            <a:ext cx="548712" cy="55415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016" y="382475"/>
            <a:ext cx="4474464" cy="552300"/>
          </a:xfrm>
        </p:spPr>
        <p:txBody>
          <a:bodyPr/>
          <a:lstStyle/>
          <a:p>
            <a:r>
              <a:rPr lang="en-US" sz="2200" b="1" smtClean="0">
                <a:latin typeface="+mn-lt"/>
              </a:rPr>
              <a:t>1.3.Thống kê( quản lý doanh thu)</a:t>
            </a:r>
            <a:endParaRPr lang="en-US" sz="2200" b="1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9872" y="1594084"/>
            <a:ext cx="5902268" cy="26517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800" b="1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</a:t>
            </a:r>
            <a:r>
              <a:rPr lang="en-US" sz="1800" b="1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 nhập </a:t>
            </a:r>
            <a:endParaRPr lang="en-US" sz="1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/>
              <a:t> </a:t>
            </a:r>
            <a:r>
              <a:rPr lang="en-US" smtClean="0"/>
              <a:t>  +) Hôm nay -&gt; tổng thu của ngày hôm đó  </a:t>
            </a:r>
          </a:p>
          <a:p>
            <a:r>
              <a:rPr lang="en-US" smtClean="0"/>
              <a:t>   +) Tháng này -&gt; tổng thu theo  tháng </a:t>
            </a:r>
          </a:p>
          <a:p>
            <a:r>
              <a:rPr lang="en-US" smtClean="0"/>
              <a:t>   +) Quý này : tổng thu theo quý( mỗi 3 tháng)</a:t>
            </a:r>
          </a:p>
          <a:p>
            <a:r>
              <a:rPr lang="en-US" smtClean="0"/>
              <a:t>   +) Năm này: tổng thu theo năm ( tổng thu của tất cả các ngày trong năm cộng lại)</a:t>
            </a:r>
          </a:p>
          <a:p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=&gt;Click </a:t>
            </a:r>
            <a:r>
              <a:rPr 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vào sẽ thống kê chi tiết doanh thu </a:t>
            </a:r>
            <a:r>
              <a:rPr lang="en-US" sz="18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 mục </a:t>
            </a:r>
          </a:p>
          <a:p>
            <a:pPr marL="285750" indent="-285750">
              <a:buFontTx/>
              <a:buChar char="-"/>
            </a:pPr>
            <a:r>
              <a:rPr lang="en-US" sz="1800" b="1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 </a:t>
            </a:r>
            <a:r>
              <a:rPr lang="en-US" sz="1800" b="1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 chi tiết </a:t>
            </a:r>
            <a:r>
              <a:rPr lang="en-US" sz="1800" b="1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800" b="1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smtClean="0">
                <a:solidFill>
                  <a:srgbClr val="49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chọn thời gian muốn check doanh thu</a:t>
            </a:r>
            <a:endParaRPr lang="en-US" sz="1600">
              <a:solidFill>
                <a:srgbClr val="49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835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Paris template">
  <a:themeElements>
    <a:clrScheme name="Custom 347">
      <a:dk1>
        <a:srgbClr val="49413E"/>
      </a:dk1>
      <a:lt1>
        <a:srgbClr val="FFFFFF"/>
      </a:lt1>
      <a:dk2>
        <a:srgbClr val="9D9A8E"/>
      </a:dk2>
      <a:lt2>
        <a:srgbClr val="EDEADE"/>
      </a:lt2>
      <a:accent1>
        <a:srgbClr val="E2AB30"/>
      </a:accent1>
      <a:accent2>
        <a:srgbClr val="998B36"/>
      </a:accent2>
      <a:accent3>
        <a:srgbClr val="D8CA7E"/>
      </a:accent3>
      <a:accent4>
        <a:srgbClr val="D89168"/>
      </a:accent4>
      <a:accent5>
        <a:srgbClr val="BB584C"/>
      </a:accent5>
      <a:accent6>
        <a:srgbClr val="994F5F"/>
      </a:accent6>
      <a:hlink>
        <a:srgbClr val="6B331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825</Words>
  <Application>Microsoft Office PowerPoint</Application>
  <PresentationFormat>On-screen Show (16:9)</PresentationFormat>
  <Paragraphs>128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Calibri</vt:lpstr>
      <vt:lpstr>Times New Roman</vt:lpstr>
      <vt:lpstr>Bitter</vt:lpstr>
      <vt:lpstr>Bitter Thin</vt:lpstr>
      <vt:lpstr>Arial</vt:lpstr>
      <vt:lpstr>Century Gothic</vt:lpstr>
      <vt:lpstr>Dancing Script</vt:lpstr>
      <vt:lpstr>Calibri Light</vt:lpstr>
      <vt:lpstr>Wingdings 3</vt:lpstr>
      <vt:lpstr>Paris template</vt:lpstr>
      <vt:lpstr>1_Office Theme</vt:lpstr>
      <vt:lpstr>Ion</vt:lpstr>
      <vt:lpstr>Tên Project : Quản lý quán net</vt:lpstr>
      <vt:lpstr>Team Presentation</vt:lpstr>
      <vt:lpstr>PowerPoint Presentation</vt:lpstr>
      <vt:lpstr>Use Manager</vt:lpstr>
      <vt:lpstr>1. Quản lý dành cho quản trị viên</vt:lpstr>
      <vt:lpstr>1.Quản lý dành cho quản trị viên</vt:lpstr>
      <vt:lpstr>1.1.Quản lý máy trạm</vt:lpstr>
      <vt:lpstr>1.2.Quản lý khách hàng</vt:lpstr>
      <vt:lpstr>1.3.Thống kê( quản lý doanh thu)</vt:lpstr>
      <vt:lpstr>2. Quản lý dành cho người chơi</vt:lpstr>
      <vt:lpstr>2.Quản lý dành cho người chơi </vt:lpstr>
      <vt:lpstr>2.Quản lý dành cho người chơi </vt:lpstr>
      <vt:lpstr>project summary</vt:lpstr>
      <vt:lpstr>Thanks!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Advertising and Recruiting</dc:title>
  <cp:lastModifiedBy>8300MT</cp:lastModifiedBy>
  <cp:revision>66</cp:revision>
  <dcterms:modified xsi:type="dcterms:W3CDTF">2021-12-07T16:40:00Z</dcterms:modified>
</cp:coreProperties>
</file>